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21"/>
  </p:notesMasterIdLst>
  <p:handoutMasterIdLst>
    <p:handoutMasterId r:id="rId22"/>
  </p:handoutMasterIdLst>
  <p:sldIdLst>
    <p:sldId id="495" r:id="rId2"/>
    <p:sldId id="590" r:id="rId3"/>
    <p:sldId id="591" r:id="rId4"/>
    <p:sldId id="574" r:id="rId5"/>
    <p:sldId id="528" r:id="rId6"/>
    <p:sldId id="526" r:id="rId7"/>
    <p:sldId id="575" r:id="rId8"/>
    <p:sldId id="592" r:id="rId9"/>
    <p:sldId id="577" r:id="rId10"/>
    <p:sldId id="594" r:id="rId11"/>
    <p:sldId id="593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544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473" autoAdjust="0"/>
    <p:restoredTop sz="94111" autoAdjust="0"/>
  </p:normalViewPr>
  <p:slideViewPr>
    <p:cSldViewPr>
      <p:cViewPr varScale="1">
        <p:scale>
          <a:sx n="113" d="100"/>
          <a:sy n="113" d="100"/>
        </p:scale>
        <p:origin x="1200" y="114"/>
      </p:cViewPr>
      <p:guideLst/>
    </p:cSldViewPr>
  </p:slideViewPr>
  <p:outlineViewPr>
    <p:cViewPr>
      <p:scale>
        <a:sx n="33" d="100"/>
        <a:sy n="33" d="100"/>
      </p:scale>
      <p:origin x="0" y="-431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0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23.04.2018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40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1" y="0"/>
            <a:ext cx="2945840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23.04.2018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0" y="4777960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518"/>
            <a:ext cx="2945840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1" y="9429518"/>
            <a:ext cx="2945840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478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1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8620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845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46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34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611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371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572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935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191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3070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419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04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79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91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324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94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57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088232"/>
          </a:xfrm>
        </p:spPr>
        <p:txBody>
          <a:bodyPr anchor="t" anchorCtr="0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Pôjde to aj bez politikov?</a:t>
            </a:r>
            <a:endParaRPr lang="sk-SK" sz="3600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27584" y="5733256"/>
            <a:ext cx="8083649" cy="5760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smtClean="0">
                <a:latin typeface="+mj-lt"/>
              </a:rPr>
              <a:t>Vladimír Burjan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16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8499" y="2276872"/>
            <a:ext cx="8748464" cy="458112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Úvod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Príslušné pasáže z </a:t>
            </a:r>
            <a:r>
              <a:rPr lang="sk-SK" sz="2800" i="1" dirty="0" smtClean="0">
                <a:solidFill>
                  <a:srgbClr val="FFFF00"/>
                </a:solidFill>
              </a:rPr>
              <a:t>Učiaceho sa Slovenska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FFFF00"/>
                </a:solidFill>
              </a:rPr>
              <a:t>Princípy, </a:t>
            </a:r>
            <a:r>
              <a:rPr lang="sk-SK" sz="2800" dirty="0" smtClean="0">
                <a:solidFill>
                  <a:schemeClr val="tx1"/>
                </a:solidFill>
              </a:rPr>
              <a:t>ktorými by sa škola mala riadiť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Konkrétne</a:t>
            </a:r>
            <a:r>
              <a:rPr lang="sk-SK" sz="2800" dirty="0" smtClean="0">
                <a:solidFill>
                  <a:srgbClr val="FFFF00"/>
                </a:solidFill>
              </a:rPr>
              <a:t> námety </a:t>
            </a:r>
            <a:r>
              <a:rPr lang="sk-SK" sz="2800" dirty="0" smtClean="0">
                <a:solidFill>
                  <a:schemeClr val="tx1"/>
                </a:solidFill>
              </a:rPr>
              <a:t>na implementáciu uvedených princípov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FFFF00"/>
                </a:solidFill>
              </a:rPr>
              <a:t>Ako postupovať </a:t>
            </a:r>
            <a:r>
              <a:rPr lang="sk-SK" sz="2800" dirty="0" smtClean="0">
                <a:solidFill>
                  <a:schemeClr val="tx1"/>
                </a:solidFill>
              </a:rPr>
              <a:t>pri implementácii zmien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FFFF00"/>
                </a:solidFill>
              </a:rPr>
              <a:t>Ako hodnotiť </a:t>
            </a:r>
            <a:r>
              <a:rPr lang="sk-SK" sz="2800" dirty="0" smtClean="0">
                <a:solidFill>
                  <a:schemeClr val="tx1"/>
                </a:solidFill>
              </a:rPr>
              <a:t>dosiahnutý pokrok</a:t>
            </a: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FFC000"/>
                </a:solidFill>
              </a:rPr>
              <a:t>Školy, ktoré už majú v danej oblasti </a:t>
            </a:r>
            <a:r>
              <a:rPr lang="sk-SK" sz="2800" dirty="0" smtClean="0">
                <a:solidFill>
                  <a:srgbClr val="FFC000"/>
                </a:solidFill>
              </a:rPr>
              <a:t>skúsenosti</a:t>
            </a:r>
            <a:endParaRPr lang="sk-SK" sz="2800" dirty="0" smtClean="0">
              <a:solidFill>
                <a:srgbClr val="FFC000"/>
              </a:solidFill>
            </a:endParaRPr>
          </a:p>
          <a:p>
            <a:pPr marL="360000" indent="-36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FFC000"/>
                </a:solidFill>
              </a:rPr>
              <a:t>Odporúčaná </a:t>
            </a:r>
            <a:r>
              <a:rPr lang="sk-SK" sz="2800" dirty="0" smtClean="0">
                <a:solidFill>
                  <a:srgbClr val="FFC000"/>
                </a:solidFill>
              </a:rPr>
              <a:t>literatúra</a:t>
            </a:r>
            <a:endParaRPr lang="sk-SK" sz="2800" i="1" dirty="0" smtClean="0">
              <a:solidFill>
                <a:srgbClr val="FFC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499" y="692696"/>
            <a:ext cx="8424936" cy="108012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Štruktúra manuálov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 07 - Organizácia vyučovania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11108" r="32675" b="5922"/>
          <a:stretch/>
        </p:blipFill>
        <p:spPr>
          <a:xfrm>
            <a:off x="2771800" y="332656"/>
            <a:ext cx="4392488" cy="624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5922" r="14562" b="12404"/>
          <a:stretch/>
        </p:blipFill>
        <p:spPr>
          <a:xfrm>
            <a:off x="179512" y="548680"/>
            <a:ext cx="872782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7218" r="14563" b="9812"/>
          <a:stretch/>
        </p:blipFill>
        <p:spPr>
          <a:xfrm>
            <a:off x="107504" y="332656"/>
            <a:ext cx="890761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9810" r="14563" b="8515"/>
          <a:stretch/>
        </p:blipFill>
        <p:spPr>
          <a:xfrm>
            <a:off x="107504" y="332656"/>
            <a:ext cx="8928992" cy="61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8516" r="14563" b="9811"/>
          <a:stretch/>
        </p:blipFill>
        <p:spPr>
          <a:xfrm>
            <a:off x="107504" y="332656"/>
            <a:ext cx="89381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4626" r="14563" b="12404"/>
          <a:stretch/>
        </p:blipFill>
        <p:spPr>
          <a:xfrm>
            <a:off x="179512" y="332656"/>
            <a:ext cx="879847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8515" r="14563" b="8515"/>
          <a:stretch/>
        </p:blipFill>
        <p:spPr>
          <a:xfrm>
            <a:off x="107503" y="188640"/>
            <a:ext cx="890198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y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4625" r="10626" b="3329"/>
          <a:stretch/>
        </p:blipFill>
        <p:spPr>
          <a:xfrm>
            <a:off x="107504" y="260648"/>
            <a:ext cx="889653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060848"/>
            <a:ext cx="7526337" cy="235934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Ďakujem za pozornosť.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800" y="5724270"/>
            <a:ext cx="6188211" cy="105273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Burjan@exam.sk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" y="764704"/>
            <a:ext cx="9144000" cy="3960440"/>
          </a:xfrm>
        </p:spPr>
        <p:txBody>
          <a:bodyPr anchor="t" anchorCtr="0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Kto </a:t>
            </a:r>
            <a:r>
              <a:rPr lang="sk-SK" dirty="0" smtClean="0">
                <a:solidFill>
                  <a:schemeClr val="tx1"/>
                </a:solidFill>
              </a:rPr>
              <a:t>má byť iniciátorom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a nositeľom zmien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vo vzdelávaní?</a:t>
            </a:r>
            <a:endParaRPr lang="sk-SK" sz="3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47408" y="2348880"/>
            <a:ext cx="8864272" cy="443711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Úradníci z MŠ resp. zamestnanci PRO?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</a:rPr>
              <a:t>Zriaďovatelia?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Školy / učitelia?</a:t>
            </a:r>
            <a:endParaRPr lang="sk-SK" sz="28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</a:rPr>
              <a:t>Fakulty pripravujúce učiteľov?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 smtClean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Vláda / politici?</a:t>
            </a:r>
            <a:endParaRPr lang="sk-SK" sz="28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Zamestnávatelia / podnikatelia</a:t>
            </a:r>
            <a:r>
              <a:rPr lang="sk-SK" sz="2800" dirty="0">
                <a:solidFill>
                  <a:schemeClr val="tx1"/>
                </a:solidFill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Rodičia?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Žiaci</a:t>
            </a:r>
            <a:r>
              <a:rPr lang="sk-SK" sz="2800" dirty="0">
                <a:solidFill>
                  <a:schemeClr val="tx1"/>
                </a:solidFill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</a:rPr>
              <a:t>Mimovládne organizácie?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539" y="332656"/>
            <a:ext cx="8424936" cy="1296144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Kto má byť iniciátorom a nositeľom zmien </a:t>
            </a:r>
            <a:r>
              <a:rPr lang="sk-SK" sz="3600" dirty="0" smtClean="0">
                <a:solidFill>
                  <a:schemeClr val="tx1"/>
                </a:solidFill>
              </a:rPr>
              <a:t>vo vzdelávaní?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" y="1772816"/>
            <a:ext cx="9144000" cy="2952328"/>
          </a:xfrm>
        </p:spPr>
        <p:txBody>
          <a:bodyPr anchor="t" anchorCtr="0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Projekt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i="1" dirty="0" smtClean="0">
                <a:solidFill>
                  <a:schemeClr val="tx1"/>
                </a:solidFill>
              </a:rPr>
              <a:t>Učiace sa školy</a:t>
            </a:r>
            <a:endParaRPr lang="sk-SK" sz="36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5373216"/>
            <a:ext cx="8964488" cy="1412776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i="1" dirty="0" smtClean="0">
                <a:solidFill>
                  <a:schemeClr val="tx1"/>
                </a:solidFill>
              </a:rPr>
              <a:t>Reformovať školstvo je ako sťahovať cintorín</a:t>
            </a:r>
            <a:br>
              <a:rPr lang="sk-SK" sz="3200" i="1" dirty="0" smtClean="0">
                <a:solidFill>
                  <a:schemeClr val="tx1"/>
                </a:solidFill>
              </a:rPr>
            </a:br>
            <a:r>
              <a:rPr lang="sk-SK" sz="3200" i="1" dirty="0">
                <a:solidFill>
                  <a:schemeClr val="tx1"/>
                </a:solidFill>
              </a:rPr>
              <a:t>– </a:t>
            </a:r>
            <a:r>
              <a:rPr lang="sk-SK" sz="3200" i="1" dirty="0" smtClean="0">
                <a:solidFill>
                  <a:schemeClr val="tx1"/>
                </a:solidFill>
              </a:rPr>
              <a:t>ani v jednom prípade nečakajte pomoc zdola.</a:t>
            </a:r>
            <a:endParaRPr lang="sk-SK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8499" y="2420888"/>
            <a:ext cx="8748464" cy="41490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Návrhy systémových zmien, ktoré môže robiť iba MŠ s podporou vlády a politikov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Návrhy zmien na úrovni škôl, ktoré si </a:t>
            </a:r>
            <a:r>
              <a:rPr lang="sk-SK" sz="3200" dirty="0" err="1" smtClean="0">
                <a:solidFill>
                  <a:schemeClr val="tx1"/>
                </a:solidFill>
              </a:rPr>
              <a:t>vyža</a:t>
            </a:r>
            <a:r>
              <a:rPr lang="sk-SK" sz="3200" dirty="0" smtClean="0">
                <a:solidFill>
                  <a:schemeClr val="tx1"/>
                </a:solidFill>
              </a:rPr>
              <a:t>-dujú viac peňazí a/alebo úpravy legislatívy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rgbClr val="FFFF00"/>
                </a:solidFill>
              </a:rPr>
              <a:t>Návrhy zmien na úrovni škôl, s ktorých realizáciou možno začať ihneď aj bez akejkoľvek podpory zo strany štátu.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499" y="332656"/>
            <a:ext cx="8424936" cy="1440160"/>
          </a:xfrm>
        </p:spPr>
        <p:txBody>
          <a:bodyPr anchor="t" anchorCtr="0"/>
          <a:lstStyle/>
          <a:p>
            <a:r>
              <a:rPr lang="sk-SK" sz="3600" i="1" dirty="0" smtClean="0">
                <a:solidFill>
                  <a:schemeClr val="tx1"/>
                </a:solidFill>
              </a:rPr>
              <a:t>Učiace sa Slovensko </a:t>
            </a:r>
            <a:r>
              <a:rPr lang="sk-SK" sz="3600" dirty="0" smtClean="0">
                <a:solidFill>
                  <a:schemeClr val="tx1"/>
                </a:solidFill>
              </a:rPr>
              <a:t>obsahuje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tri druhy návrhov a odporúčaní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8499" y="2420888"/>
            <a:ext cx="8748464" cy="41490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CEEV Živica (Komenského inštitút)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Asociácia Učiace sa Slovensko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tx1"/>
                </a:solidFill>
              </a:rPr>
              <a:t>Asociácia súkromných škôl a školských zariadení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499" y="332656"/>
            <a:ext cx="8424936" cy="144016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Organizácie podporujúce  implementáciu </a:t>
            </a:r>
            <a:r>
              <a:rPr lang="sk-SK" sz="3600" dirty="0" err="1" smtClean="0">
                <a:solidFill>
                  <a:schemeClr val="tx1"/>
                </a:solidFill>
              </a:rPr>
              <a:t>UsS</a:t>
            </a:r>
            <a:r>
              <a:rPr lang="sk-SK" sz="3600" dirty="0" smtClean="0">
                <a:solidFill>
                  <a:schemeClr val="tx1"/>
                </a:solidFill>
              </a:rPr>
              <a:t> zdola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7504" y="2420888"/>
            <a:ext cx="9036496" cy="458112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M01  Pojatie </a:t>
            </a:r>
            <a:r>
              <a:rPr lang="sk-SK" sz="2600" dirty="0">
                <a:solidFill>
                  <a:schemeClr val="tx1"/>
                </a:solidFill>
              </a:rPr>
              <a:t>profesie učiteľa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M02  Ciele </a:t>
            </a:r>
            <a:r>
              <a:rPr lang="sk-SK" sz="2600" dirty="0">
                <a:solidFill>
                  <a:schemeClr val="tx1"/>
                </a:solidFill>
              </a:rPr>
              <a:t>výchovy a vzdelávania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M03  Obsah </a:t>
            </a:r>
            <a:r>
              <a:rPr lang="sk-SK" sz="2600" dirty="0">
                <a:solidFill>
                  <a:schemeClr val="tx1"/>
                </a:solidFill>
              </a:rPr>
              <a:t>vzdelávania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M04  Individualizácia </a:t>
            </a:r>
            <a:r>
              <a:rPr lang="sk-SK" sz="2600" dirty="0">
                <a:solidFill>
                  <a:schemeClr val="tx1"/>
                </a:solidFill>
              </a:rPr>
              <a:t>vzdelávania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M05  Inkluzívne </a:t>
            </a:r>
            <a:r>
              <a:rPr lang="sk-SK" sz="2600" dirty="0">
                <a:solidFill>
                  <a:schemeClr val="tx1"/>
                </a:solidFill>
              </a:rPr>
              <a:t>vzdelávanie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M06  Konštruktivistický </a:t>
            </a:r>
            <a:r>
              <a:rPr lang="sk-SK" sz="2600" dirty="0">
                <a:solidFill>
                  <a:schemeClr val="tx1"/>
                </a:solidFill>
              </a:rPr>
              <a:t>prístup k vzdelávaniu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M07  Organizácia </a:t>
            </a:r>
            <a:r>
              <a:rPr lang="sk-SK" sz="2600" dirty="0">
                <a:solidFill>
                  <a:schemeClr val="tx1"/>
                </a:solidFill>
              </a:rPr>
              <a:t>vyučovania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M08  Prepojenie </a:t>
            </a:r>
            <a:r>
              <a:rPr lang="sk-SK" sz="2600" dirty="0">
                <a:solidFill>
                  <a:schemeClr val="tx1"/>
                </a:solidFill>
              </a:rPr>
              <a:t>formálneho a neformálneho </a:t>
            </a:r>
            <a:r>
              <a:rPr lang="sk-SK" sz="2200" dirty="0" smtClean="0">
                <a:solidFill>
                  <a:schemeClr val="tx1"/>
                </a:solidFill>
              </a:rPr>
              <a:t>vzdelávania</a:t>
            </a:r>
            <a:endParaRPr lang="sk-SK" sz="2200" dirty="0">
              <a:solidFill>
                <a:schemeClr val="tx1"/>
              </a:solidFill>
            </a:endParaRP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M09  Hodnotenie </a:t>
            </a:r>
            <a:r>
              <a:rPr lang="sk-SK" sz="2600" dirty="0">
                <a:solidFill>
                  <a:schemeClr val="tx1"/>
                </a:solidFill>
              </a:rPr>
              <a:t>žiakov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sk-SK" sz="2600" dirty="0" smtClean="0">
                <a:solidFill>
                  <a:schemeClr val="tx1"/>
                </a:solidFill>
              </a:rPr>
              <a:t>M10  Prostredie </a:t>
            </a:r>
            <a:r>
              <a:rPr lang="sk-SK" sz="2600" dirty="0">
                <a:solidFill>
                  <a:schemeClr val="tx1"/>
                </a:solidFill>
              </a:rPr>
              <a:t>školy (interiéry a exteriéry)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sk-SK" sz="260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8499" y="332656"/>
            <a:ext cx="8424936" cy="1440160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Manuály (metodiky) k vybraným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myšlienkam z </a:t>
            </a:r>
            <a:r>
              <a:rPr lang="sk-SK" sz="3600" i="1" dirty="0" smtClean="0">
                <a:solidFill>
                  <a:schemeClr val="tx1"/>
                </a:solidFill>
              </a:rPr>
              <a:t>Učiaceho sa Slovenska</a:t>
            </a:r>
            <a:endParaRPr lang="sk-SK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9999"/>
      </a:accent1>
      <a:accent2>
        <a:srgbClr val="00CCCC"/>
      </a:accent2>
      <a:accent3>
        <a:srgbClr val="FFC000"/>
      </a:accent3>
      <a:accent4>
        <a:srgbClr val="FFC000"/>
      </a:accent4>
      <a:accent5>
        <a:srgbClr val="FFFF00"/>
      </a:accent5>
      <a:accent6>
        <a:srgbClr val="FFFF00"/>
      </a:accent6>
      <a:hlink>
        <a:srgbClr val="8F8F8F"/>
      </a:hlink>
      <a:folHlink>
        <a:srgbClr val="A5A5A5"/>
      </a:folHlink>
    </a:clrScheme>
    <a:fontScheme name="Moje prezentačné fonty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4031</TotalTime>
  <Words>245</Words>
  <Application>Microsoft Office PowerPoint</Application>
  <PresentationFormat>On-screen Show (4:3)</PresentationFormat>
  <Paragraphs>65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Trebuchet MS</vt:lpstr>
      <vt:lpstr>Wingdings 2</vt:lpstr>
      <vt:lpstr>Quotable</vt:lpstr>
      <vt:lpstr>Pôjde to aj bez politikov?</vt:lpstr>
      <vt:lpstr> Kto má byť iniciátorom a nositeľom zmien vo vzdelávaní?</vt:lpstr>
      <vt:lpstr>Kto má byť iniciátorom a nositeľom zmien vo vzdelávaní?</vt:lpstr>
      <vt:lpstr>Projekt Učiace sa školy</vt:lpstr>
      <vt:lpstr>PowerPoint Presentation</vt:lpstr>
      <vt:lpstr>PowerPoint Presentation</vt:lpstr>
      <vt:lpstr>Učiace sa Slovensko obsahuje tri druhy návrhov a odporúčaní</vt:lpstr>
      <vt:lpstr>Organizácie podporujúce  implementáciu UsS zdola</vt:lpstr>
      <vt:lpstr>Manuály (metodiky) k vybraným myšlienkam z Učiaceho sa Slovenska</vt:lpstr>
      <vt:lpstr>Štruktúra manuálov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3058</cp:revision>
  <cp:lastPrinted>2015-04-22T08:38:38Z</cp:lastPrinted>
  <dcterms:created xsi:type="dcterms:W3CDTF">2013-11-24T11:25:44Z</dcterms:created>
  <dcterms:modified xsi:type="dcterms:W3CDTF">2018-04-23T13:12:55Z</dcterms:modified>
</cp:coreProperties>
</file>